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17.jpeg" ContentType="image/jpeg"/>
  <Override PartName="/ppt/media/image3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9.jpeg" ContentType="image/jpeg"/>
  <Override PartName="/ppt/media/image22.png" ContentType="image/png"/>
  <Override PartName="/ppt/media/image20.jpeg" ContentType="image/jpeg"/>
  <Override PartName="/ppt/media/image24.jpeg" ContentType="image/jpeg"/>
  <Override PartName="/ppt/media/image25.jpeg" ContentType="image/jpeg"/>
  <Override PartName="/ppt/media/image26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98D59D-AF99-446A-ABA9-D9FA7E7DCF24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646BDC-E475-42B3-A8C9-F5301E17E89D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E86FE1-13FE-41CB-A600-016031EFE41C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96BD6E3-BDDC-44CE-855B-9737375DCD0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41F763E-B7F4-4797-A66D-584EAC87BCC6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B4B29B-E785-4E09-A839-647E1F1AAEEB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9828D8-1383-45CE-9148-C03A14DE4988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008F94-E1B9-4BAD-B111-489E8EDA7E8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11760" y="539640"/>
            <a:ext cx="8520120" cy="594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712686-2552-4848-A3C0-DFADAC42936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4CEA520-348C-4DA0-9DE4-0570CDFD8B8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8D33224-16D4-4F93-A8CE-837CFB659B6F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BD3352-5BA0-4B75-9DC2-FB7AC30C82DE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2c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>
            <a:off x="0" y="0"/>
            <a:ext cx="9144000" cy="4397760"/>
          </a:xfrm>
          <a:custGeom>
            <a:avLst/>
            <a:gdLst/>
            <a:ahLst/>
            <a:rect l="l" t="t" r="r" b="b"/>
            <a:pathLst>
              <a:path w="365770" h="175924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11760" y="53964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r>
              <a:rPr b="0" lang="it-IT" sz="36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it" sz="1000" spc="-1" strike="noStrike">
                <a:solidFill>
                  <a:srgbClr val="ffffff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57F9F5B-FCCC-4FDD-812E-24C7A0F558B7}" type="slidenum">
              <a:rPr b="0" lang="it" sz="1000" spc="-1" strike="noStrike">
                <a:solidFill>
                  <a:srgbClr val="ffffff"/>
                </a:solidFill>
                <a:latin typeface="Roboto"/>
                <a:ea typeface="Roboto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drive.google.com/file/d/14BQCcf6EljgPLsKMGMpXR_OBSKyHpa9p/view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2c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1167480" y="454680"/>
            <a:ext cx="6655320" cy="3032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6200" spc="-1" strike="noStrike">
                <a:solidFill>
                  <a:srgbClr val="002f4a"/>
                </a:solidFill>
                <a:latin typeface="Times New Roman"/>
                <a:ea typeface="Times New Roman"/>
              </a:rPr>
              <a:t>PROGETTO MAB:</a:t>
            </a:r>
            <a:endParaRPr b="0" lang="it-IT" sz="6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6200" spc="-1" strike="noStrike">
                <a:solidFill>
                  <a:srgbClr val="002f4a"/>
                </a:solidFill>
                <a:latin typeface="Times New Roman"/>
                <a:ea typeface="Times New Roman"/>
              </a:rPr>
              <a:t>GRUPPO </a:t>
            </a:r>
            <a:r>
              <a:rPr b="0" lang="it" sz="6700" spc="-1" strike="noStrike">
                <a:solidFill>
                  <a:srgbClr val="002f4a"/>
                </a:solidFill>
                <a:latin typeface="Times New Roman"/>
                <a:ea typeface="Times New Roman"/>
              </a:rPr>
              <a:t>3</a:t>
            </a:r>
            <a:endParaRPr b="0" lang="it-IT" sz="67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6200" spc="-1" strike="noStrike">
                <a:solidFill>
                  <a:srgbClr val="002f4a"/>
                </a:solidFill>
                <a:latin typeface="Times New Roman"/>
                <a:ea typeface="Times New Roman"/>
              </a:rPr>
              <a:t>VETRATE</a:t>
            </a:r>
            <a:endParaRPr b="0" lang="it-IT" sz="6200" spc="-1" strike="noStrike">
              <a:latin typeface="Arial"/>
            </a:endParaRPr>
          </a:p>
        </p:txBody>
      </p:sp>
      <p:sp>
        <p:nvSpPr>
          <p:cNvPr id="41" name="Google Shape;65;p13"/>
          <p:cNvSpPr/>
          <p:nvPr/>
        </p:nvSpPr>
        <p:spPr>
          <a:xfrm>
            <a:off x="354960" y="988200"/>
            <a:ext cx="919080" cy="3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Google Shape;66;p13"/>
          <p:cNvSpPr/>
          <p:nvPr/>
        </p:nvSpPr>
        <p:spPr>
          <a:xfrm>
            <a:off x="78480" y="2430720"/>
            <a:ext cx="257364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300" spc="-1" strike="noStrike">
                <a:solidFill>
                  <a:srgbClr val="31394d"/>
                </a:solidFill>
                <a:latin typeface="Roboto"/>
                <a:ea typeface="Roboto"/>
              </a:rPr>
              <a:t>Marika M.                                                        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300" spc="-1" strike="noStrike">
                <a:solidFill>
                  <a:srgbClr val="31394d"/>
                </a:solidFill>
                <a:latin typeface="Roboto"/>
                <a:ea typeface="Roboto"/>
              </a:rPr>
              <a:t>Daniele C.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300" spc="-1" strike="noStrike">
                <a:solidFill>
                  <a:srgbClr val="31394d"/>
                </a:solidFill>
                <a:latin typeface="Roboto"/>
                <a:ea typeface="Roboto"/>
              </a:rPr>
              <a:t>Simone G.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300" spc="-1" strike="noStrike">
                <a:solidFill>
                  <a:srgbClr val="31394d"/>
                </a:solidFill>
                <a:latin typeface="Roboto"/>
                <a:ea typeface="Roboto"/>
              </a:rPr>
              <a:t>Matteo B.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300" spc="-1" strike="noStrike">
                <a:solidFill>
                  <a:srgbClr val="31394d"/>
                </a:solidFill>
                <a:latin typeface="Roboto"/>
                <a:ea typeface="Roboto"/>
              </a:rPr>
              <a:t>Valentina S.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300" spc="-1" strike="noStrike">
                <a:solidFill>
                  <a:srgbClr val="31394d"/>
                </a:solidFill>
                <a:latin typeface="Roboto"/>
                <a:ea typeface="Roboto"/>
              </a:rPr>
              <a:t>Martino N.H.</a:t>
            </a:r>
            <a:endParaRPr b="0" lang="it-IT" sz="1300" spc="-1" strike="noStrike">
              <a:latin typeface="Arial"/>
            </a:endParaRPr>
          </a:p>
        </p:txBody>
      </p:sp>
      <p:pic>
        <p:nvPicPr>
          <p:cNvPr id="43" name="Google Shape;67;p13" descr=""/>
          <p:cNvPicPr/>
          <p:nvPr/>
        </p:nvPicPr>
        <p:blipFill>
          <a:blip r:embed="rId1"/>
          <a:stretch/>
        </p:blipFill>
        <p:spPr>
          <a:xfrm>
            <a:off x="0" y="4057920"/>
            <a:ext cx="1079640" cy="107964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</p:pic>
      <p:pic>
        <p:nvPicPr>
          <p:cNvPr id="44" name="Google Shape;68;p13" descr=""/>
          <p:cNvPicPr/>
          <p:nvPr/>
        </p:nvPicPr>
        <p:blipFill>
          <a:blip r:embed="rId2"/>
          <a:stretch/>
        </p:blipFill>
        <p:spPr>
          <a:xfrm>
            <a:off x="7979040" y="0"/>
            <a:ext cx="1164600" cy="123372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</p:pic>
      <p:pic>
        <p:nvPicPr>
          <p:cNvPr id="45" name="Google Shape;69;p13" descr=""/>
          <p:cNvPicPr/>
          <p:nvPr/>
        </p:nvPicPr>
        <p:blipFill>
          <a:blip r:embed="rId3"/>
          <a:stretch/>
        </p:blipFill>
        <p:spPr>
          <a:xfrm>
            <a:off x="0" y="0"/>
            <a:ext cx="1011600" cy="116424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</p:pic>
      <p:pic>
        <p:nvPicPr>
          <p:cNvPr id="46" name="Google Shape;70;p13" descr=""/>
          <p:cNvPicPr/>
          <p:nvPr/>
        </p:nvPicPr>
        <p:blipFill>
          <a:blip r:embed="rId4"/>
          <a:stretch/>
        </p:blipFill>
        <p:spPr>
          <a:xfrm>
            <a:off x="1388520" y="3954240"/>
            <a:ext cx="2857320" cy="1161720"/>
          </a:xfrm>
          <a:prstGeom prst="rect">
            <a:avLst/>
          </a:prstGeom>
          <a:ln w="9525">
            <a:solidFill>
              <a:srgbClr val="002f4a"/>
            </a:solidFill>
            <a:round/>
          </a:ln>
        </p:spPr>
      </p:pic>
      <p:pic>
        <p:nvPicPr>
          <p:cNvPr id="47" name="Google Shape;71;p13" descr=""/>
          <p:cNvPicPr/>
          <p:nvPr/>
        </p:nvPicPr>
        <p:blipFill>
          <a:blip r:embed="rId5"/>
          <a:stretch/>
        </p:blipFill>
        <p:spPr>
          <a:xfrm>
            <a:off x="4813920" y="3981600"/>
            <a:ext cx="2628000" cy="1161720"/>
          </a:xfrm>
          <a:prstGeom prst="rect">
            <a:avLst/>
          </a:prstGeom>
          <a:ln w="19050">
            <a:solidFill>
              <a:srgbClr val="002f4a"/>
            </a:solidFill>
            <a:round/>
          </a:ln>
        </p:spPr>
      </p:pic>
      <p:pic>
        <p:nvPicPr>
          <p:cNvPr id="48" name="Google Shape;72;p13" descr=""/>
          <p:cNvPicPr/>
          <p:nvPr/>
        </p:nvPicPr>
        <p:blipFill>
          <a:blip r:embed="rId6"/>
          <a:stretch/>
        </p:blipFill>
        <p:spPr>
          <a:xfrm>
            <a:off x="7744320" y="2993400"/>
            <a:ext cx="1399320" cy="212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75480" y="389880"/>
            <a:ext cx="8212320" cy="1186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1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600" spc="-1" strike="noStrike">
                <a:solidFill>
                  <a:srgbClr val="002f4a"/>
                </a:solidFill>
                <a:latin typeface="Merriweather"/>
                <a:ea typeface="Merriweather"/>
              </a:rPr>
              <a:t> </a:t>
            </a:r>
            <a:r>
              <a:rPr b="0" lang="it" sz="36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     </a:t>
            </a:r>
            <a:r>
              <a:rPr b="0" lang="it" sz="39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    </a:t>
            </a:r>
            <a:r>
              <a:rPr b="0" lang="it" sz="39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GRAZIE PER L'ATTENZIONE !</a:t>
            </a:r>
            <a:endParaRPr b="0" lang="it-IT" sz="3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Google Shape;144;p22" descr=""/>
          <p:cNvPicPr/>
          <p:nvPr/>
        </p:nvPicPr>
        <p:blipFill>
          <a:blip r:embed="rId1"/>
          <a:stretch/>
        </p:blipFill>
        <p:spPr>
          <a:xfrm>
            <a:off x="2911320" y="1704600"/>
            <a:ext cx="2919960" cy="2919960"/>
          </a:xfrm>
          <a:prstGeom prst="rect">
            <a:avLst/>
          </a:prstGeom>
          <a:ln w="0">
            <a:noFill/>
          </a:ln>
        </p:spPr>
      </p:pic>
      <p:sp>
        <p:nvSpPr>
          <p:cNvPr id="85" name="Google Shape;145;p22"/>
          <p:cNvSpPr/>
          <p:nvPr/>
        </p:nvSpPr>
        <p:spPr>
          <a:xfrm>
            <a:off x="6364800" y="1319400"/>
            <a:ext cx="2799360" cy="3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49880" y="0"/>
            <a:ext cx="8221680" cy="93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48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  </a:t>
            </a:r>
            <a:r>
              <a:rPr b="0" lang="it" sz="4800" spc="-1" strike="noStrike">
                <a:solidFill>
                  <a:srgbClr val="002f4a"/>
                </a:solidFill>
                <a:latin typeface="Verdana"/>
                <a:ea typeface="Verdana"/>
              </a:rPr>
              <a:t> </a:t>
            </a:r>
            <a:r>
              <a:rPr b="0" lang="it" sz="48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GEOREFERENZIAZIONE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Google Shape;78;p14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801360" y="2280600"/>
            <a:ext cx="7540920" cy="2693520"/>
          </a:xfrm>
          <a:prstGeom prst="rect">
            <a:avLst/>
          </a:prstGeom>
          <a:ln w="38100">
            <a:solidFill>
              <a:srgbClr val="b6d7a8"/>
            </a:solidFill>
            <a:round/>
          </a:ln>
        </p:spPr>
      </p:pic>
      <p:sp>
        <p:nvSpPr>
          <p:cNvPr id="51" name="Google Shape;79;p14"/>
          <p:cNvSpPr/>
          <p:nvPr/>
        </p:nvSpPr>
        <p:spPr>
          <a:xfrm>
            <a:off x="2014200" y="851400"/>
            <a:ext cx="5114880" cy="13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1900" spc="-1" strike="noStrike">
                <a:solidFill>
                  <a:srgbClr val="002f4a"/>
                </a:solidFill>
                <a:latin typeface="Merriweather"/>
                <a:ea typeface="Merriweather"/>
              </a:rPr>
              <a:t>Abbiamo visitato la chiesa dedicata a Santa Maria Maddalena a Flagogna, e l'oratorio  dedicato a San Vincenzo Ferreri a Cornino.</a:t>
            </a:r>
            <a:endParaRPr b="0" lang="it-IT" sz="1900" spc="-1" strike="noStrike">
              <a:latin typeface="Arial"/>
            </a:endParaRPr>
          </a:p>
        </p:txBody>
      </p:sp>
      <p:pic>
        <p:nvPicPr>
          <p:cNvPr id="52" name="Google Shape;80;p14" descr=""/>
          <p:cNvPicPr/>
          <p:nvPr/>
        </p:nvPicPr>
        <p:blipFill>
          <a:blip r:embed="rId3"/>
          <a:stretch/>
        </p:blipFill>
        <p:spPr>
          <a:xfrm>
            <a:off x="0" y="0"/>
            <a:ext cx="1025280" cy="112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7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122920" y="154440"/>
            <a:ext cx="4897800" cy="738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4110" spc="-1" strike="noStrike">
                <a:solidFill>
                  <a:srgbClr val="002f4a"/>
                </a:solidFill>
                <a:latin typeface="Abril Fatface"/>
                <a:ea typeface="Abril Fatface"/>
              </a:rPr>
              <a:t>EMOTIONAL  MAP </a:t>
            </a:r>
            <a:endParaRPr b="0" lang="it-IT" sz="411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" name="Google Shape;86;p15"/>
          <p:cNvGraphicFramePr/>
          <p:nvPr/>
        </p:nvGraphicFramePr>
        <p:xfrm>
          <a:off x="757080" y="1247040"/>
          <a:ext cx="7895520" cy="3503520"/>
        </p:xfrm>
        <a:graphic>
          <a:graphicData uri="http://schemas.openxmlformats.org/drawingml/2006/table">
            <a:tbl>
              <a:tblPr/>
              <a:tblGrid>
                <a:gridCol w="2631960"/>
                <a:gridCol w="2631960"/>
                <a:gridCol w="2631960"/>
              </a:tblGrid>
              <a:tr h="3503520"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Presente e passato</a:t>
                      </a:r>
                      <a:r>
                        <a:rPr b="0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: </a:t>
                      </a:r>
                      <a:endParaRPr b="0" lang="it-IT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le vetrate create da mani sapienti di artigiani  rimangono splendide sino ad oggi. </a:t>
                      </a:r>
                      <a:endParaRPr b="0" lang="it-IT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900" spc="-1" strike="noStrike">
                        <a:latin typeface="Arial"/>
                      </a:endParaRPr>
                    </a:p>
                  </a:txBody>
                  <a:tcPr anchor="t" marL="91080" marR="91080">
                    <a:lnL w="28080">
                      <a:solidFill>
                        <a:srgbClr val="31394d"/>
                      </a:solidFill>
                    </a:lnL>
                    <a:lnR w="28080">
                      <a:solidFill>
                        <a:srgbClr val="31394d"/>
                      </a:solidFill>
                    </a:lnR>
                    <a:lnT w="28080">
                      <a:solidFill>
                        <a:srgbClr val="31394d"/>
                      </a:solidFill>
                    </a:lnT>
                    <a:lnB w="28080">
                      <a:solidFill>
                        <a:srgbClr val="31394d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Opportunità e potenziale: </a:t>
                      </a:r>
                      <a:endParaRPr b="0" lang="it-IT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queste creazioni hanno il potenziale e l’opportunità  di rendere luoghi nascosti molto conosciuti.</a:t>
                      </a:r>
                      <a:r>
                        <a:rPr b="0" lang="it" sz="17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  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28080">
                      <a:solidFill>
                        <a:srgbClr val="31394d"/>
                      </a:solidFill>
                    </a:lnL>
                    <a:lnR w="28080">
                      <a:solidFill>
                        <a:srgbClr val="31394d"/>
                      </a:solidFill>
                    </a:lnR>
                    <a:lnT w="28080">
                      <a:solidFill>
                        <a:srgbClr val="31394d"/>
                      </a:solidFill>
                    </a:lnT>
                    <a:lnB w="28080">
                      <a:solidFill>
                        <a:srgbClr val="31394d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Magia ed effetto sorpresa: </a:t>
                      </a:r>
                      <a:endParaRPr b="0" lang="it-IT" sz="1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it" sz="1900" spc="-1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</a:rPr>
                        <a:t>ci siamo sorpresi a trovare queste bellezze nei nostri luoghi. </a:t>
                      </a:r>
                      <a:endParaRPr b="0" lang="it-IT" sz="1900" spc="-1" strike="noStrike">
                        <a:latin typeface="Arial"/>
                      </a:endParaRPr>
                    </a:p>
                  </a:txBody>
                  <a:tcPr anchor="t" marL="91080" marR="91080">
                    <a:lnL w="28080">
                      <a:solidFill>
                        <a:srgbClr val="31394d"/>
                      </a:solidFill>
                    </a:lnL>
                    <a:lnR w="28080">
                      <a:solidFill>
                        <a:srgbClr val="31394d"/>
                      </a:solidFill>
                    </a:lnR>
                    <a:lnT w="28080">
                      <a:solidFill>
                        <a:srgbClr val="31394d"/>
                      </a:solidFill>
                    </a:lnT>
                    <a:lnB w="28080">
                      <a:solidFill>
                        <a:srgbClr val="31394d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" name="Google Shape;87;p15" descr=""/>
          <p:cNvPicPr/>
          <p:nvPr/>
        </p:nvPicPr>
        <p:blipFill>
          <a:blip r:embed="rId1"/>
          <a:stretch/>
        </p:blipFill>
        <p:spPr>
          <a:xfrm>
            <a:off x="0" y="0"/>
            <a:ext cx="904320" cy="104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64080" y="0"/>
            <a:ext cx="8520120" cy="1614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4620" spc="-1" strike="noStrike">
                <a:solidFill>
                  <a:srgbClr val="002f4a"/>
                </a:solidFill>
                <a:latin typeface="Abril Fatface"/>
                <a:ea typeface="Abril Fatface"/>
              </a:rPr>
              <a:t>     </a:t>
            </a:r>
            <a:r>
              <a:rPr b="0" lang="it" sz="4820" spc="-1" strike="noStrike">
                <a:solidFill>
                  <a:srgbClr val="002f4a"/>
                </a:solidFill>
                <a:latin typeface="Abril Fatface"/>
                <a:ea typeface="Abril Fatface"/>
              </a:rPr>
              <a:t>         </a:t>
            </a:r>
            <a:r>
              <a:rPr b="0" lang="it" sz="4820" spc="-1" strike="noStrike">
                <a:solidFill>
                  <a:srgbClr val="002f4a"/>
                </a:solidFill>
                <a:latin typeface="Abril Fatface"/>
                <a:ea typeface="Abril Fatface"/>
              </a:rPr>
              <a:t>IL NOSTRO SLOGAN</a:t>
            </a:r>
            <a:endParaRPr b="0" lang="it-IT" sz="4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805680" y="1437120"/>
            <a:ext cx="5956560" cy="142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020" spc="-1" strike="noStrike">
                <a:solidFill>
                  <a:srgbClr val="002f4a"/>
                </a:solidFill>
                <a:latin typeface="Merriweather Black"/>
                <a:ea typeface="Merriweather Black"/>
              </a:rPr>
              <a:t>LA SORPRESA DEL POTENZIALE DEL PASSATO </a:t>
            </a:r>
            <a:endParaRPr b="0" lang="it-IT" sz="302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3020" spc="-1" strike="noStrike">
              <a:latin typeface="Arial"/>
            </a:endParaRPr>
          </a:p>
        </p:txBody>
      </p:sp>
      <p:pic>
        <p:nvPicPr>
          <p:cNvPr id="58" name="Google Shape;94;p16" descr=""/>
          <p:cNvPicPr/>
          <p:nvPr/>
        </p:nvPicPr>
        <p:blipFill>
          <a:blip r:embed="rId1"/>
          <a:stretch/>
        </p:blipFill>
        <p:spPr>
          <a:xfrm>
            <a:off x="0" y="0"/>
            <a:ext cx="902520" cy="1038600"/>
          </a:xfrm>
          <a:prstGeom prst="rect">
            <a:avLst/>
          </a:prstGeom>
          <a:ln w="0">
            <a:noFill/>
          </a:ln>
        </p:spPr>
      </p:pic>
      <p:pic>
        <p:nvPicPr>
          <p:cNvPr id="59" name="Google Shape;95;p16" descr=""/>
          <p:cNvPicPr/>
          <p:nvPr/>
        </p:nvPicPr>
        <p:blipFill>
          <a:blip r:embed="rId2"/>
          <a:stretch/>
        </p:blipFill>
        <p:spPr>
          <a:xfrm>
            <a:off x="2934720" y="2938320"/>
            <a:ext cx="2808360" cy="199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221200" y="85680"/>
            <a:ext cx="3563640" cy="903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44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INTERVISTE</a:t>
            </a:r>
            <a:r>
              <a:rPr b="0" lang="it" sz="43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 </a:t>
            </a:r>
            <a:endParaRPr b="0" lang="it-IT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566360" y="895680"/>
            <a:ext cx="6451920" cy="1959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2100" spc="-1" strike="noStrike">
                <a:solidFill>
                  <a:srgbClr val="000000"/>
                </a:solidFill>
                <a:latin typeface="Merriweather"/>
                <a:ea typeface="Merriweather"/>
              </a:rPr>
              <a:t>Dalle nostre interviste è emerso che le persone vogliono diffondere la conoscenza dei mestieri che hanno permesso di realizzare questi capolavori e far sì che non vengano dimenticati.</a:t>
            </a:r>
            <a:r>
              <a:rPr b="0" lang="it" sz="2200" spc="-1" strike="noStrike">
                <a:solidFill>
                  <a:srgbClr val="000000"/>
                </a:solidFill>
                <a:latin typeface="Merriweather"/>
                <a:ea typeface="Merriweather"/>
              </a:rPr>
              <a:t> 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62" name="Google Shape;102;p17" descr=""/>
          <p:cNvPicPr/>
          <p:nvPr/>
        </p:nvPicPr>
        <p:blipFill>
          <a:blip r:embed="rId1"/>
          <a:stretch/>
        </p:blipFill>
        <p:spPr>
          <a:xfrm>
            <a:off x="0" y="0"/>
            <a:ext cx="988560" cy="1074960"/>
          </a:xfrm>
          <a:prstGeom prst="rect">
            <a:avLst/>
          </a:prstGeom>
          <a:ln w="0">
            <a:noFill/>
          </a:ln>
        </p:spPr>
      </p:pic>
      <p:pic>
        <p:nvPicPr>
          <p:cNvPr id="63" name="Google Shape;103;p17" descr=""/>
          <p:cNvPicPr/>
          <p:nvPr/>
        </p:nvPicPr>
        <p:blipFill>
          <a:blip r:embed="rId2"/>
          <a:srcRect l="3915" t="7729" r="3552" b="8789"/>
          <a:stretch/>
        </p:blipFill>
        <p:spPr>
          <a:xfrm>
            <a:off x="5519160" y="2855520"/>
            <a:ext cx="3427920" cy="2022840"/>
          </a:xfrm>
          <a:prstGeom prst="rect">
            <a:avLst/>
          </a:prstGeom>
          <a:ln w="0">
            <a:noFill/>
          </a:ln>
        </p:spPr>
      </p:pic>
      <p:pic>
        <p:nvPicPr>
          <p:cNvPr id="64" name="Google Shape;104;p17" descr=""/>
          <p:cNvPicPr/>
          <p:nvPr/>
        </p:nvPicPr>
        <p:blipFill>
          <a:blip r:embed="rId3"/>
          <a:stretch/>
        </p:blipFill>
        <p:spPr>
          <a:xfrm rot="985800">
            <a:off x="206640" y="2507400"/>
            <a:ext cx="2633040" cy="25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991880" y="154080"/>
            <a:ext cx="5771880" cy="783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940" spc="-1" strike="noStrike">
                <a:solidFill>
                  <a:srgbClr val="002f4a"/>
                </a:solidFill>
                <a:latin typeface="Abril Fatface"/>
                <a:ea typeface="Abril Fatface"/>
              </a:rPr>
              <a:t>IL NOSTRO PROGETTO </a:t>
            </a:r>
            <a:endParaRPr b="0" lang="it-IT" sz="39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63080" y="1198800"/>
            <a:ext cx="8817840" cy="394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2150" spc="-1" strike="noStrike">
                <a:solidFill>
                  <a:srgbClr val="000000"/>
                </a:solidFill>
                <a:latin typeface="Merriweather"/>
                <a:ea typeface="Merriweather"/>
              </a:rPr>
              <a:t>Progettiamo: </a:t>
            </a:r>
            <a:endParaRPr b="0" lang="it-IT" sz="2150" spc="-1" strike="noStrike"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Merriweather"/>
              <a:buChar char="❏"/>
              <a:tabLst>
                <a:tab algn="l" pos="0"/>
              </a:tabLst>
            </a:pPr>
            <a:r>
              <a:rPr b="0" lang="it" sz="2150" spc="-1" strike="noStrike">
                <a:solidFill>
                  <a:srgbClr val="000000"/>
                </a:solidFill>
                <a:latin typeface="Merriweather"/>
                <a:ea typeface="Merriweather"/>
              </a:rPr>
              <a:t>incontri periodici in un centro di ritrovo, immerso nella natura,  per giovani e anziani (Centro polifunzionale di Monte Prât)</a:t>
            </a:r>
            <a:endParaRPr b="0" lang="it-IT" sz="2150" spc="-1" strike="noStrike"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00000"/>
              </a:buClr>
              <a:buFont typeface="Merriweather"/>
              <a:buChar char="❏"/>
              <a:tabLst>
                <a:tab algn="l" pos="0"/>
              </a:tabLst>
            </a:pPr>
            <a:r>
              <a:rPr b="0" lang="it" sz="2150" spc="-1" strike="noStrike">
                <a:solidFill>
                  <a:srgbClr val="000000"/>
                </a:solidFill>
                <a:latin typeface="Merriweather"/>
                <a:ea typeface="Merriweather"/>
              </a:rPr>
              <a:t>Obiettivo: imparare a</a:t>
            </a:r>
            <a:r>
              <a:rPr b="0" lang="it" sz="2420" spc="-1" strike="noStrike">
                <a:solidFill>
                  <a:srgbClr val="000000"/>
                </a:solidFill>
                <a:latin typeface="Merriweather"/>
                <a:ea typeface="Merriweather"/>
              </a:rPr>
              <a:t> </a:t>
            </a:r>
            <a:r>
              <a:rPr b="0" lang="it" sz="2150" spc="-1" strike="noStrike">
                <a:solidFill>
                  <a:srgbClr val="000000"/>
                </a:solidFill>
                <a:latin typeface="Merriweather"/>
                <a:ea typeface="Merriweather"/>
              </a:rPr>
              <a:t>realizzare l’intelaiatura delle vetrate</a:t>
            </a:r>
            <a:endParaRPr b="0" lang="it-IT" sz="2150" spc="-1" strike="noStrike"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00000"/>
              </a:buClr>
              <a:buFont typeface="Merriweather"/>
              <a:buChar char="❏"/>
              <a:tabLst>
                <a:tab algn="l" pos="0"/>
              </a:tabLst>
            </a:pPr>
            <a:r>
              <a:rPr b="0" lang="it" sz="2150" spc="-1" strike="noStrike">
                <a:solidFill>
                  <a:srgbClr val="000000"/>
                </a:solidFill>
                <a:latin typeface="Merriweather"/>
                <a:ea typeface="Merriweather"/>
              </a:rPr>
              <a:t>Tempi: </a:t>
            </a:r>
            <a:r>
              <a:rPr b="0" lang="it" sz="2240" spc="-1" strike="noStrike">
                <a:solidFill>
                  <a:srgbClr val="000000"/>
                </a:solidFill>
                <a:latin typeface="Merriweather"/>
                <a:ea typeface="Merriweather"/>
              </a:rPr>
              <a:t>una volta al mese </a:t>
            </a:r>
            <a:endParaRPr b="0" lang="it-IT" sz="2240" spc="-1" strike="noStrike"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Merriweather"/>
              <a:buChar char="❏"/>
              <a:tabLst>
                <a:tab algn="l" pos="0"/>
              </a:tabLst>
            </a:pPr>
            <a:r>
              <a:rPr b="0" lang="it" sz="2240" spc="-1" strike="noStrike">
                <a:solidFill>
                  <a:srgbClr val="000000"/>
                </a:solidFill>
                <a:latin typeface="Merriweather"/>
                <a:ea typeface="Merriweather"/>
              </a:rPr>
              <a:t>Materiali: verranno utilizzati materiali eco green, reperibili sul territorio. </a:t>
            </a:r>
            <a:endParaRPr b="0" lang="it-IT" sz="2240" spc="-1" strike="noStrike"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000000"/>
              </a:buClr>
              <a:buFont typeface="Merriweather"/>
              <a:buChar char="❏"/>
              <a:tabLst>
                <a:tab algn="l" pos="0"/>
              </a:tabLst>
            </a:pPr>
            <a:r>
              <a:rPr b="0" lang="it" sz="2240" spc="-1" strike="noStrike">
                <a:solidFill>
                  <a:srgbClr val="000000"/>
                </a:solidFill>
                <a:latin typeface="Merriweather"/>
                <a:ea typeface="Merriweather"/>
              </a:rPr>
              <a:t>Costi: €1000.</a:t>
            </a:r>
            <a:endParaRPr b="0" lang="it-IT" sz="2240" spc="-1" strike="noStrike">
              <a:latin typeface="Arial"/>
            </a:endParaRPr>
          </a:p>
        </p:txBody>
      </p:sp>
      <p:pic>
        <p:nvPicPr>
          <p:cNvPr id="67" name="Google Shape;111;p18" descr=""/>
          <p:cNvPicPr/>
          <p:nvPr/>
        </p:nvPicPr>
        <p:blipFill>
          <a:blip r:embed="rId1"/>
          <a:srcRect l="113333" t="6692" r="-113333" b="-6692"/>
          <a:stretch/>
        </p:blipFill>
        <p:spPr>
          <a:xfrm>
            <a:off x="8076600" y="0"/>
            <a:ext cx="1067040" cy="1227960"/>
          </a:xfrm>
          <a:prstGeom prst="rect">
            <a:avLst/>
          </a:prstGeom>
          <a:ln w="0">
            <a:noFill/>
          </a:ln>
        </p:spPr>
      </p:pic>
      <p:pic>
        <p:nvPicPr>
          <p:cNvPr id="68" name="Google Shape;112;p18" descr=""/>
          <p:cNvPicPr/>
          <p:nvPr/>
        </p:nvPicPr>
        <p:blipFill>
          <a:blip r:embed="rId2"/>
          <a:stretch/>
        </p:blipFill>
        <p:spPr>
          <a:xfrm>
            <a:off x="0" y="0"/>
            <a:ext cx="947880" cy="109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13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14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314440" y="300600"/>
            <a:ext cx="3496680" cy="833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8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42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CHI CI AIUTA </a:t>
            </a:r>
            <a:endParaRPr b="0" lang="it-IT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1302480" y="1504080"/>
            <a:ext cx="5874840" cy="2001240"/>
          </a:xfrm>
          <a:prstGeom prst="rect">
            <a:avLst/>
          </a:prstGeom>
          <a:noFill/>
          <a:ln w="19080">
            <a:solidFill>
              <a:srgbClr val="000000"/>
            </a:solidFill>
            <a:prstDash val="dash"/>
            <a:round/>
          </a:ln>
        </p:spPr>
        <p:txBody>
          <a:bodyPr tIns="91440" bIns="91440" anchor="t">
            <a:noAutofit/>
          </a:bodyPr>
          <a:p>
            <a:pPr marL="457200" indent="-374760">
              <a:lnSpc>
                <a:spcPct val="100000"/>
              </a:lnSpc>
              <a:buClr>
                <a:srgbClr val="002f4a"/>
              </a:buClr>
              <a:buFont typeface="Merriweather"/>
              <a:buChar char="❏"/>
            </a:pPr>
            <a:r>
              <a:rPr b="0" lang="it" sz="2300" spc="-1" strike="noStrike">
                <a:solidFill>
                  <a:srgbClr val="002f4a"/>
                </a:solidFill>
                <a:latin typeface="Merriweather"/>
                <a:ea typeface="Merriweather"/>
              </a:rPr>
              <a:t>comune di Forgaria</a:t>
            </a:r>
            <a:endParaRPr b="0" lang="it-IT" sz="2300" spc="-1" strike="noStrike"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002f4a"/>
              </a:buClr>
              <a:buFont typeface="Merriweather"/>
              <a:buChar char="❏"/>
            </a:pPr>
            <a:r>
              <a:rPr b="0" lang="it" sz="2300" spc="-1" strike="noStrike">
                <a:solidFill>
                  <a:srgbClr val="002f4a"/>
                </a:solidFill>
                <a:latin typeface="Merriweather"/>
                <a:ea typeface="Merriweather"/>
              </a:rPr>
              <a:t>pro loco di Forgaria</a:t>
            </a:r>
            <a:endParaRPr b="0" lang="it-IT" sz="2300" spc="-1" strike="noStrike"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002f4a"/>
              </a:buClr>
              <a:buFont typeface="Merriweather"/>
              <a:buChar char="❏"/>
            </a:pPr>
            <a:r>
              <a:rPr b="0" lang="it" sz="2300" spc="-1" strike="noStrike">
                <a:solidFill>
                  <a:srgbClr val="002f4a"/>
                </a:solidFill>
                <a:latin typeface="Merriweather"/>
                <a:ea typeface="Merriweather"/>
              </a:rPr>
              <a:t>protezione civile di Forgaria</a:t>
            </a:r>
            <a:endParaRPr b="0" lang="it-IT" sz="2300" spc="-1" strike="noStrike"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002f4a"/>
              </a:buClr>
              <a:buFont typeface="Merriweather"/>
              <a:buChar char="❏"/>
            </a:pPr>
            <a:r>
              <a:rPr b="0" lang="it" sz="2300" spc="-1" strike="noStrike">
                <a:solidFill>
                  <a:srgbClr val="002f4a"/>
                </a:solidFill>
                <a:latin typeface="Merriweather"/>
                <a:ea typeface="Merriweather"/>
              </a:rPr>
              <a:t>societa artigiana vetrai di UDINE:So.Ar.Ve</a:t>
            </a:r>
            <a:endParaRPr b="0" lang="it-IT" sz="2300" spc="-1" strike="noStrike">
              <a:latin typeface="Arial"/>
            </a:endParaRPr>
          </a:p>
        </p:txBody>
      </p:sp>
      <p:pic>
        <p:nvPicPr>
          <p:cNvPr id="71" name="Google Shape;119;p19" descr=""/>
          <p:cNvPicPr/>
          <p:nvPr/>
        </p:nvPicPr>
        <p:blipFill>
          <a:blip r:embed="rId1"/>
          <a:stretch/>
        </p:blipFill>
        <p:spPr>
          <a:xfrm>
            <a:off x="0" y="3778920"/>
            <a:ext cx="1517400" cy="1434240"/>
          </a:xfrm>
          <a:prstGeom prst="rect">
            <a:avLst/>
          </a:prstGeom>
          <a:ln w="9525">
            <a:solidFill>
              <a:srgbClr val="002f4a"/>
            </a:solidFill>
            <a:round/>
          </a:ln>
        </p:spPr>
      </p:pic>
      <p:pic>
        <p:nvPicPr>
          <p:cNvPr id="72" name="Google Shape;120;p19" descr=""/>
          <p:cNvPicPr/>
          <p:nvPr/>
        </p:nvPicPr>
        <p:blipFill>
          <a:blip r:embed="rId2"/>
          <a:stretch/>
        </p:blipFill>
        <p:spPr>
          <a:xfrm>
            <a:off x="3516120" y="3875760"/>
            <a:ext cx="1240920" cy="1240920"/>
          </a:xfrm>
          <a:prstGeom prst="rect">
            <a:avLst/>
          </a:prstGeom>
          <a:ln w="9525">
            <a:solidFill>
              <a:srgbClr val="002f4a"/>
            </a:solidFill>
            <a:round/>
          </a:ln>
        </p:spPr>
      </p:pic>
      <p:pic>
        <p:nvPicPr>
          <p:cNvPr id="73" name="Google Shape;121;p19" descr=""/>
          <p:cNvPicPr/>
          <p:nvPr/>
        </p:nvPicPr>
        <p:blipFill>
          <a:blip r:embed="rId3"/>
          <a:stretch/>
        </p:blipFill>
        <p:spPr>
          <a:xfrm>
            <a:off x="0" y="0"/>
            <a:ext cx="1164960" cy="1137240"/>
          </a:xfrm>
          <a:prstGeom prst="rect">
            <a:avLst/>
          </a:prstGeom>
          <a:ln w="0">
            <a:noFill/>
          </a:ln>
        </p:spPr>
      </p:pic>
      <p:pic>
        <p:nvPicPr>
          <p:cNvPr id="74" name="Google Shape;122;p19" descr=""/>
          <p:cNvPicPr/>
          <p:nvPr/>
        </p:nvPicPr>
        <p:blipFill>
          <a:blip r:embed="rId4"/>
          <a:stretch/>
        </p:blipFill>
        <p:spPr>
          <a:xfrm>
            <a:off x="7703280" y="0"/>
            <a:ext cx="1440360" cy="1434240"/>
          </a:xfrm>
          <a:prstGeom prst="rect">
            <a:avLst/>
          </a:prstGeom>
          <a:ln w="9525">
            <a:solidFill>
              <a:srgbClr val="002f4a"/>
            </a:solidFill>
            <a:round/>
          </a:ln>
        </p:spPr>
      </p:pic>
      <p:pic>
        <p:nvPicPr>
          <p:cNvPr id="75" name="Google Shape;123;p19" descr=""/>
          <p:cNvPicPr/>
          <p:nvPr/>
        </p:nvPicPr>
        <p:blipFill>
          <a:blip r:embed="rId5"/>
          <a:stretch/>
        </p:blipFill>
        <p:spPr>
          <a:xfrm>
            <a:off x="7458480" y="3431160"/>
            <a:ext cx="1685520" cy="1685520"/>
          </a:xfrm>
          <a:prstGeom prst="rect">
            <a:avLst/>
          </a:prstGeom>
          <a:ln w="9525">
            <a:solidFill>
              <a:srgbClr val="002f4a"/>
            </a:solidFill>
            <a:round/>
          </a:ln>
        </p:spPr>
      </p:pic>
    </p:spTree>
  </p:cSld>
  <mc:AlternateContent>
    <mc:Choice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78720" y="0"/>
            <a:ext cx="8520120" cy="1282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700" spc="-1" strike="noStrike">
                <a:solidFill>
                  <a:srgbClr val="002f4a"/>
                </a:solidFill>
                <a:latin typeface="Abril Fatface"/>
                <a:ea typeface="Abril Fatface"/>
              </a:rPr>
              <a:t>LA  DESCRIZIONE  ARTISTICA DELL’OPERA  D’ARTE</a:t>
            </a:r>
            <a:endParaRPr b="0" lang="it-IT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263160" y="1405080"/>
            <a:ext cx="8085960" cy="2750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1900" spc="-1" strike="noStrike">
                <a:solidFill>
                  <a:srgbClr val="000000"/>
                </a:solidFill>
                <a:latin typeface="Merriweather"/>
                <a:ea typeface="Merriweather"/>
              </a:rPr>
              <a:t>Abbiamo voluto realizzare una vetrata partendo proprio dall’idea emersa dalle interviste: i cittadini amano la natura che li circonda e vogliono preservarla. Purtroppo il nostro pianeta è in pericolo. </a:t>
            </a:r>
            <a:endParaRPr b="0" lang="it-IT" sz="19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1900" spc="-1" strike="noStrike">
                <a:solidFill>
                  <a:srgbClr val="000000"/>
                </a:solidFill>
                <a:latin typeface="Merriweather"/>
                <a:ea typeface="Merriweather"/>
              </a:rPr>
              <a:t>Siamo stati ispirati dal testo biblico del diluvio universale e lo abbiamo riletto  in chiave  moderna: come potete osservare c’è il contrasto  tra la siccità  e le alluvioni, fenomeni estremi sempre più presenti. </a:t>
            </a:r>
            <a:endParaRPr b="0" lang="it-IT" sz="19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1900" spc="-1" strike="noStrike">
                <a:solidFill>
                  <a:srgbClr val="000000"/>
                </a:solidFill>
                <a:latin typeface="Merriweather"/>
                <a:ea typeface="Merriweather"/>
              </a:rPr>
              <a:t>Quest’opera vuole ammonire l’essere umano e spronarlo a salvaguardare ciò che ha di più prezioso: la sopravvivenza del nostro amato pianeta: la Terra.</a:t>
            </a:r>
            <a:endParaRPr b="0" lang="it-IT" sz="1900" spc="-1" strike="noStrike">
              <a:latin typeface="Arial"/>
            </a:endParaRPr>
          </a:p>
        </p:txBody>
      </p:sp>
      <p:pic>
        <p:nvPicPr>
          <p:cNvPr id="78" name="Google Shape;130;p20" descr=""/>
          <p:cNvPicPr/>
          <p:nvPr/>
        </p:nvPicPr>
        <p:blipFill>
          <a:blip r:embed="rId1"/>
          <a:stretch/>
        </p:blipFill>
        <p:spPr>
          <a:xfrm>
            <a:off x="8124480" y="0"/>
            <a:ext cx="1019160" cy="10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135;p21"/>
          <p:cNvSpPr/>
          <p:nvPr/>
        </p:nvSpPr>
        <p:spPr>
          <a:xfrm>
            <a:off x="-650160" y="3148200"/>
            <a:ext cx="6158880" cy="3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Google Shape;136;p21" descr=""/>
          <p:cNvPicPr/>
          <p:nvPr/>
        </p:nvPicPr>
        <p:blipFill>
          <a:blip r:embed="rId1">
            <a:alphaModFix amt="36000"/>
          </a:blip>
          <a:srcRect l="7370" t="24070" r="4987" b="3889"/>
          <a:stretch/>
        </p:blipFill>
        <p:spPr>
          <a:xfrm>
            <a:off x="3483720" y="0"/>
            <a:ext cx="5652000" cy="5143320"/>
          </a:xfrm>
          <a:prstGeom prst="rect">
            <a:avLst/>
          </a:prstGeom>
          <a:ln w="0">
            <a:noFill/>
          </a:ln>
        </p:spPr>
      </p:pic>
      <p:pic>
        <p:nvPicPr>
          <p:cNvPr id="81" name="Google Shape;137;p21" descr=""/>
          <p:cNvPicPr/>
          <p:nvPr/>
        </p:nvPicPr>
        <p:blipFill>
          <a:blip r:embed="rId2">
            <a:alphaModFix amt="44000"/>
          </a:blip>
          <a:srcRect l="7219" t="0" r="14643" b="18483"/>
          <a:stretch/>
        </p:blipFill>
        <p:spPr>
          <a:xfrm>
            <a:off x="-969840" y="0"/>
            <a:ext cx="4453200" cy="5143320"/>
          </a:xfrm>
          <a:prstGeom prst="rect">
            <a:avLst/>
          </a:prstGeom>
          <a:ln w="0">
            <a:noFill/>
          </a:ln>
        </p:spPr>
      </p:pic>
      <p:pic>
        <p:nvPicPr>
          <p:cNvPr id="82" name="Google Shape;138;p21" descr=""/>
          <p:cNvPicPr/>
          <p:nvPr/>
        </p:nvPicPr>
        <p:blipFill>
          <a:blip r:embed="rId3"/>
          <a:stretch/>
        </p:blipFill>
        <p:spPr>
          <a:xfrm>
            <a:off x="1742040" y="189720"/>
            <a:ext cx="4327560" cy="4790880"/>
          </a:xfrm>
          <a:prstGeom prst="rect">
            <a:avLst/>
          </a:prstGeom>
          <a:ln w="0">
            <a:noFill/>
          </a:ln>
          <a:effectLst>
            <a:outerShdw algn="bl" blurRad="57240" dir="2579326" dist="304639" rotWithShape="0">
              <a:srgbClr val="000000">
                <a:alpha val="61000"/>
              </a:srgbClr>
            </a:outerShdw>
          </a:effectLst>
        </p:spPr>
      </p:pic>
    </p:spTree>
  </p:cSld>
  <mc:AlternateContent>
    <mc:Choice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LibreOffice/7.3.1.3$Windows_X86_64 LibreOffice_project/a69ca51ded25f3eefd52d7bf9a5fad8c90b87951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2024-03-14T21:20:47Z</dcterms:modified>
  <cp:revision>1</cp:revision>
  <dc:subject/>
  <dc:title/>
</cp:coreProperties>
</file>